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3"/>
  </p:notesMasterIdLst>
  <p:handoutMasterIdLst>
    <p:handoutMasterId r:id="rId24"/>
  </p:handoutMasterIdLst>
  <p:sldIdLst>
    <p:sldId id="258" r:id="rId2"/>
    <p:sldId id="283" r:id="rId3"/>
    <p:sldId id="302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303" r:id="rId18"/>
    <p:sldId id="299" r:id="rId19"/>
    <p:sldId id="300" r:id="rId20"/>
    <p:sldId id="301" r:id="rId21"/>
    <p:sldId id="282" r:id="rId22"/>
  </p:sldIdLst>
  <p:sldSz cx="9144000" cy="6858000" type="screen4x3"/>
  <p:notesSz cx="7112000" cy="939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66" d="100"/>
          <a:sy n="66" d="100"/>
        </p:scale>
        <p:origin x="-6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1422" y="-96"/>
      </p:cViewPr>
      <p:guideLst>
        <p:guide orient="horz" pos="2960"/>
        <p:guide pos="224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13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39" tIns="47169" rIns="94339" bIns="47169" numCol="1" anchor="t" anchorCtr="0" compatLnSpc="1">
            <a:prstTxWarp prst="textNoShape">
              <a:avLst/>
            </a:prstTxWarp>
          </a:bodyPr>
          <a:lstStyle>
            <a:lvl1pPr defTabSz="942975">
              <a:defRPr sz="1200"/>
            </a:lvl1pPr>
          </a:lstStyle>
          <a:p>
            <a:endParaRPr lang="en-US" dirty="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9075" y="0"/>
            <a:ext cx="30813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39" tIns="47169" rIns="94339" bIns="47169" numCol="1" anchor="t" anchorCtr="0" compatLnSpc="1">
            <a:prstTxWarp prst="textNoShape">
              <a:avLst/>
            </a:prstTxWarp>
          </a:bodyPr>
          <a:lstStyle>
            <a:lvl1pPr algn="r" defTabSz="942975">
              <a:defRPr sz="1200"/>
            </a:lvl1pPr>
          </a:lstStyle>
          <a:p>
            <a:endParaRPr lang="en-US" dirty="0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813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39" tIns="47169" rIns="94339" bIns="47169" numCol="1" anchor="b" anchorCtr="0" compatLnSpc="1">
            <a:prstTxWarp prst="textNoShape">
              <a:avLst/>
            </a:prstTxWarp>
          </a:bodyPr>
          <a:lstStyle>
            <a:lvl1pPr defTabSz="942975">
              <a:defRPr sz="1200"/>
            </a:lvl1pPr>
          </a:lstStyle>
          <a:p>
            <a:endParaRPr lang="en-US" dirty="0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9075" y="8926513"/>
            <a:ext cx="30813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39" tIns="47169" rIns="94339" bIns="47169" numCol="1" anchor="b" anchorCtr="0" compatLnSpc="1">
            <a:prstTxWarp prst="textNoShape">
              <a:avLst/>
            </a:prstTxWarp>
          </a:bodyPr>
          <a:lstStyle>
            <a:lvl1pPr algn="r" defTabSz="942975">
              <a:defRPr sz="1200"/>
            </a:lvl1pPr>
          </a:lstStyle>
          <a:p>
            <a:fld id="{7292B0C2-AFAD-479C-96A8-E6E2EC695245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13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39" tIns="47169" rIns="94339" bIns="47169" numCol="1" anchor="t" anchorCtr="0" compatLnSpc="1">
            <a:prstTxWarp prst="textNoShape">
              <a:avLst/>
            </a:prstTxWarp>
          </a:bodyPr>
          <a:lstStyle>
            <a:lvl1pPr defTabSz="942975">
              <a:defRPr sz="1200"/>
            </a:lvl1pPr>
          </a:lstStyle>
          <a:p>
            <a:endParaRPr lang="en-US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9075" y="0"/>
            <a:ext cx="30813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39" tIns="47169" rIns="94339" bIns="47169" numCol="1" anchor="t" anchorCtr="0" compatLnSpc="1">
            <a:prstTxWarp prst="textNoShape">
              <a:avLst/>
            </a:prstTxWarp>
          </a:bodyPr>
          <a:lstStyle>
            <a:lvl1pPr algn="r" defTabSz="942975">
              <a:defRPr sz="1200"/>
            </a:lvl1pPr>
          </a:lstStyle>
          <a:p>
            <a:endParaRPr lang="en-US" dirty="0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6500" y="704850"/>
            <a:ext cx="4699000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1200" y="4464050"/>
            <a:ext cx="568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39" tIns="47169" rIns="94339" bIns="471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30813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39" tIns="47169" rIns="94339" bIns="47169" numCol="1" anchor="b" anchorCtr="0" compatLnSpc="1">
            <a:prstTxWarp prst="textNoShape">
              <a:avLst/>
            </a:prstTxWarp>
          </a:bodyPr>
          <a:lstStyle>
            <a:lvl1pPr defTabSz="942975">
              <a:defRPr sz="1200"/>
            </a:lvl1pPr>
          </a:lstStyle>
          <a:p>
            <a:endParaRPr lang="en-US" dirty="0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9075" y="8926513"/>
            <a:ext cx="30813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39" tIns="47169" rIns="94339" bIns="47169" numCol="1" anchor="b" anchorCtr="0" compatLnSpc="1">
            <a:prstTxWarp prst="textNoShape">
              <a:avLst/>
            </a:prstTxWarp>
          </a:bodyPr>
          <a:lstStyle>
            <a:lvl1pPr algn="r" defTabSz="942975">
              <a:defRPr sz="1200"/>
            </a:lvl1pPr>
          </a:lstStyle>
          <a:p>
            <a:fld id="{B7918836-2DA7-438D-9C90-8DACC4A6F853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4BF89E-7970-4AC3-B5E7-C58B4BCF8EAD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D074EB-DFEA-4BA0-95B9-C3C9E4F83C93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URL RGB = 0-0-255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0BFBF1-A27C-4408-9F7C-64652B812FAE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Correct Answer = 11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47A38B-5A00-44AD-B19A-22C724B163B7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problem is caused when the auto fill tool multiplies each cell by the cell above it.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3CFAAA-5D8C-4A42-A23F-B86352E2BD50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Using the AutoFilter will maintain referential integrity.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5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127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934075"/>
            <a:ext cx="914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80D08E8-009C-4387-ACE8-16DA2ABC0A5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A1728C9-5393-4752-B362-44038F3F50B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5059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001000" y="6399213"/>
            <a:ext cx="457200" cy="293687"/>
          </a:xfrm>
        </p:spPr>
        <p:txBody>
          <a:bodyPr/>
          <a:lstStyle>
            <a:lvl1pPr>
              <a:defRPr/>
            </a:lvl1pPr>
          </a:lstStyle>
          <a:p>
            <a:fld id="{BFA71AE4-A2BD-45AE-B290-D29A28409ED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BB5657E-1C3B-4985-81CA-736937252F0E}" type="slidenum">
              <a:rPr lang="en-US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838200"/>
            <a:ext cx="822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990E7B-3E70-4674-AB98-815BC09130E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0326BC-8301-41FE-9087-87B2466C463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D227EB-0C50-4DFA-8B72-61E3EF7441A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AA42DF1-9050-4928-8A33-C068653E302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FDBA859-B65A-4583-B36B-2776F6E40F5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A8AAD4-901D-4450-B57A-06E76A9B4AD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052062A-28A4-4F2B-B5B0-32067DE931C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0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399213"/>
            <a:ext cx="457200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FF2FC17F-F956-47BA-B84C-3F344ED95156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4102" name="Picture 6" descr="line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48400"/>
            <a:ext cx="9144000" cy="36513"/>
          </a:xfrm>
          <a:prstGeom prst="rect">
            <a:avLst/>
          </a:prstGeom>
          <a:noFill/>
        </p:spPr>
      </p:pic>
      <p:pic>
        <p:nvPicPr>
          <p:cNvPr id="7" name="Picture 6" descr="Republic Media Logo_tagless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5847645" y="6400800"/>
            <a:ext cx="2146477" cy="304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85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3682" name="Rectangle 18"/>
          <p:cNvSpPr>
            <a:spLocks noChangeArrowheads="1"/>
          </p:cNvSpPr>
          <p:nvPr/>
        </p:nvSpPr>
        <p:spPr bwMode="auto">
          <a:xfrm>
            <a:off x="7086600" y="6172200"/>
            <a:ext cx="12954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100" b="1" dirty="0"/>
              <a:t>Jerry R Cole</a:t>
            </a:r>
            <a:br>
              <a:rPr lang="en-US" sz="1100" b="1" dirty="0"/>
            </a:br>
            <a:r>
              <a:rPr lang="en-US" sz="1100" dirty="0"/>
              <a:t>(602) 444-2463</a:t>
            </a:r>
            <a:br>
              <a:rPr lang="en-US" sz="1100" dirty="0"/>
            </a:br>
            <a:r>
              <a:rPr lang="en-US" sz="1100" dirty="0" smtClean="0"/>
              <a:t>Excel 2007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1828800" y="2943761"/>
            <a:ext cx="5562600" cy="1323439"/>
          </a:xfrm>
          <a:prstGeom prst="rect">
            <a:avLst/>
          </a:prstGeom>
          <a:solidFill>
            <a:schemeClr val="bg1"/>
          </a:solidFill>
          <a:ln w="34925">
            <a:solidFill>
              <a:schemeClr val="tx1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plastic"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 smtClean="0">
                <a:solidFill>
                  <a:schemeClr val="accent2"/>
                </a:solidFill>
              </a:rPr>
              <a:t>Microsoft Excel 2:</a:t>
            </a:r>
            <a:br>
              <a:rPr lang="en-US" sz="4500" b="1" dirty="0" smtClean="0">
                <a:solidFill>
                  <a:schemeClr val="accent2"/>
                </a:solidFill>
              </a:rPr>
            </a:br>
            <a:r>
              <a:rPr lang="en-US" sz="3500" dirty="0" smtClean="0">
                <a:solidFill>
                  <a:schemeClr val="accent2"/>
                </a:solidFill>
              </a:rPr>
              <a:t> Basic Formulas</a:t>
            </a:r>
            <a:endParaRPr lang="en-US" sz="3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94268-32EF-43D2-BB2E-7176CA5E4E79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Formulas – Multiplying Cells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Now that we’ve calculated total compensation for 2009 by adding salaries + bonuses, we’d like to forecast 2010 compensation by adding </a:t>
            </a:r>
            <a:r>
              <a:rPr lang="en-US" dirty="0" smtClean="0"/>
              <a:t>in a 6% raise.</a:t>
            </a:r>
            <a:endParaRPr lang="en-US" dirty="0"/>
          </a:p>
          <a:p>
            <a:pPr lvl="1"/>
            <a:r>
              <a:rPr lang="en-US" dirty="0"/>
              <a:t>Go to cell </a:t>
            </a:r>
            <a:r>
              <a:rPr lang="en-US" dirty="0" smtClean="0"/>
              <a:t>E4 </a:t>
            </a:r>
            <a:r>
              <a:rPr lang="en-US" dirty="0"/>
              <a:t>and type in the following formula:   </a:t>
            </a:r>
            <a:r>
              <a:rPr lang="en-US" b="1" dirty="0"/>
              <a:t>=</a:t>
            </a:r>
            <a:r>
              <a:rPr lang="en-US" b="1" dirty="0" smtClean="0"/>
              <a:t>D4*E1</a:t>
            </a:r>
            <a:endParaRPr lang="en-US" b="1" dirty="0"/>
          </a:p>
          <a:p>
            <a:pPr lvl="1"/>
            <a:r>
              <a:rPr lang="en-US" dirty="0"/>
              <a:t>This will multiply $24,500 by 106% giving you a 2010 salary of $25,970</a:t>
            </a:r>
          </a:p>
          <a:p>
            <a:r>
              <a:rPr lang="en-US" dirty="0"/>
              <a:t>Next, use the fill handle to copy the formula down to cell </a:t>
            </a:r>
            <a:r>
              <a:rPr lang="en-US" dirty="0" smtClean="0"/>
              <a:t>E9</a:t>
            </a:r>
            <a:endParaRPr lang="en-US" dirty="0"/>
          </a:p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763" y="3124200"/>
            <a:ext cx="8047037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9AD0C-7439-4F5C-BCFA-898CFA4D11C6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Happened?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 cells have error messages.</a:t>
            </a:r>
            <a:endParaRPr lang="en-US" dirty="0"/>
          </a:p>
          <a:p>
            <a:r>
              <a:rPr lang="en-US" dirty="0" smtClean="0"/>
              <a:t>Melanie Kell and Ed Oakland will be making $0.00 in 2010.</a:t>
            </a:r>
            <a:endParaRPr lang="en-US" dirty="0" smtClean="0"/>
          </a:p>
          <a:p>
            <a:r>
              <a:rPr lang="en-US" dirty="0" smtClean="0"/>
              <a:t>Edward Moss is makin</a:t>
            </a:r>
            <a:r>
              <a:rPr lang="en-US" dirty="0" smtClean="0"/>
              <a:t>g over $846,000 per year.</a:t>
            </a:r>
          </a:p>
          <a:p>
            <a:r>
              <a:rPr lang="en-US" dirty="0" smtClean="0"/>
              <a:t>Why did this happen?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763" y="2647950"/>
            <a:ext cx="8275637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C6C17-E3AF-40E8-9F7C-47B925A1EFBE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Break?</a:t>
            </a:r>
          </a:p>
        </p:txBody>
      </p:sp>
      <p:pic>
        <p:nvPicPr>
          <p:cNvPr id="147465" name="Picture 9" descr="coffee-brea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88" y="1643063"/>
            <a:ext cx="3857625" cy="35718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5A06CE-F32B-40E8-909A-4C2CCC8E4C14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Relative and Absolute Cell References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Relative Cell References </a:t>
            </a:r>
            <a:r>
              <a:rPr lang="en-US" dirty="0"/>
              <a:t>can change values depending on the location they’re copied to.</a:t>
            </a:r>
          </a:p>
          <a:p>
            <a:endParaRPr lang="en-US" b="1" dirty="0"/>
          </a:p>
          <a:p>
            <a:r>
              <a:rPr lang="en-US" b="1" dirty="0"/>
              <a:t>Absolute Cell References</a:t>
            </a:r>
            <a:r>
              <a:rPr lang="en-US" dirty="0"/>
              <a:t>, however, do not change their value if copied to other locations.</a:t>
            </a:r>
          </a:p>
          <a:p>
            <a:endParaRPr lang="en-US" dirty="0"/>
          </a:p>
          <a:p>
            <a:r>
              <a:rPr lang="en-US" dirty="0"/>
              <a:t>Use the dollar sign to create an absolute cell reference.</a:t>
            </a:r>
          </a:p>
          <a:p>
            <a:pPr lvl="1"/>
            <a:r>
              <a:rPr lang="en-US" dirty="0"/>
              <a:t>Entering a dollar sign before the letter fixes the column  </a:t>
            </a:r>
            <a:r>
              <a:rPr lang="en-US" b="1" dirty="0">
                <a:solidFill>
                  <a:srgbClr val="669900"/>
                </a:solidFill>
              </a:rPr>
              <a:t>$A1</a:t>
            </a:r>
          </a:p>
          <a:p>
            <a:pPr lvl="1"/>
            <a:r>
              <a:rPr lang="en-US" dirty="0"/>
              <a:t>Entering a dollar sign before the number fixes the row  </a:t>
            </a:r>
            <a:r>
              <a:rPr lang="en-US" b="1" dirty="0">
                <a:solidFill>
                  <a:srgbClr val="669900"/>
                </a:solidFill>
              </a:rPr>
              <a:t>A$1</a:t>
            </a:r>
            <a:endParaRPr lang="en-US" dirty="0"/>
          </a:p>
          <a:p>
            <a:pPr lvl="1"/>
            <a:r>
              <a:rPr lang="en-US" dirty="0"/>
              <a:t>Entering the dollar sign before the letter and number fixes both </a:t>
            </a:r>
            <a:r>
              <a:rPr lang="en-US" b="1" dirty="0">
                <a:solidFill>
                  <a:srgbClr val="669900"/>
                </a:solidFill>
              </a:rPr>
              <a:t>$A$1 </a:t>
            </a:r>
            <a:r>
              <a:rPr lang="en-US" dirty="0"/>
              <a:t/>
            </a:r>
            <a:br>
              <a:rPr lang="en-US" dirty="0"/>
            </a:br>
            <a:r>
              <a:rPr lang="en-US" i="1" dirty="0"/>
              <a:t>* most of the time, you’ll enter a dollar sign before the letter and number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82787"/>
            <a:ext cx="9144000" cy="35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8E283-EEC5-4609-B344-4037191D6C53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an Absolute Cell Reference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 to cell </a:t>
            </a:r>
            <a:r>
              <a:rPr lang="en-US" dirty="0" smtClean="0"/>
              <a:t>E4 </a:t>
            </a:r>
            <a:r>
              <a:rPr lang="en-US" dirty="0"/>
              <a:t>and type in the following formula:   </a:t>
            </a:r>
            <a:r>
              <a:rPr lang="en-US" b="1" dirty="0"/>
              <a:t>=</a:t>
            </a:r>
            <a:r>
              <a:rPr lang="en-US" b="1" dirty="0" smtClean="0"/>
              <a:t>D4*$E$1</a:t>
            </a:r>
            <a:endParaRPr lang="en-US" b="1" dirty="0"/>
          </a:p>
          <a:p>
            <a:r>
              <a:rPr lang="en-US" dirty="0"/>
              <a:t>Next, use the fill handle to copy the formula down to cell </a:t>
            </a:r>
            <a:r>
              <a:rPr lang="en-US" dirty="0" smtClean="0"/>
              <a:t>E</a:t>
            </a:r>
            <a:endParaRPr lang="en-US" dirty="0"/>
          </a:p>
          <a:p>
            <a:r>
              <a:rPr lang="en-US" dirty="0"/>
              <a:t>What results do you get this time?</a:t>
            </a:r>
          </a:p>
        </p:txBody>
      </p:sp>
      <p:sp>
        <p:nvSpPr>
          <p:cNvPr id="151559" name="AutoShape 7"/>
          <p:cNvSpPr>
            <a:spLocks noChangeArrowheads="1"/>
          </p:cNvSpPr>
          <p:nvPr/>
        </p:nvSpPr>
        <p:spPr bwMode="auto">
          <a:xfrm rot="5400000">
            <a:off x="800100" y="4838700"/>
            <a:ext cx="1752600" cy="1066800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75" y="2209800"/>
            <a:ext cx="6448425" cy="215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25254" y="4492170"/>
            <a:ext cx="6742546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AB0939-8F41-40C3-826D-3B87B18935A1}" type="slidenum">
              <a:rPr lang="en-US"/>
              <a:pPr/>
              <a:t>15</a:t>
            </a:fld>
            <a:endParaRPr lang="en-US" dirty="0"/>
          </a:p>
        </p:txBody>
      </p:sp>
      <p:pic>
        <p:nvPicPr>
          <p:cNvPr id="15258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867400"/>
            <a:ext cx="9144000" cy="990600"/>
          </a:xfrm>
          <a:prstGeom prst="rect">
            <a:avLst/>
          </a:prstGeom>
          <a:noFill/>
        </p:spPr>
      </p:pic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SUM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Now that we have values in all of our cells, how do we add them up?</a:t>
            </a:r>
          </a:p>
          <a:p>
            <a:endParaRPr lang="en-US" dirty="0"/>
          </a:p>
          <a:p>
            <a:r>
              <a:rPr lang="en-US" dirty="0"/>
              <a:t>Cells could be added together using the addition formula we learned earlier </a:t>
            </a:r>
            <a:r>
              <a:rPr lang="en-US" i="1" dirty="0"/>
              <a:t>(example: =A1+B1+C1...)</a:t>
            </a:r>
          </a:p>
          <a:p>
            <a:endParaRPr lang="en-US" dirty="0"/>
          </a:p>
          <a:p>
            <a:r>
              <a:rPr lang="en-US" dirty="0"/>
              <a:t>There is also a shortcut called the SUM formula</a:t>
            </a:r>
          </a:p>
          <a:p>
            <a:pPr lvl="1"/>
            <a:r>
              <a:rPr lang="en-US" dirty="0"/>
              <a:t>Use the SUM formula to add the values within an entire range</a:t>
            </a:r>
          </a:p>
          <a:p>
            <a:pPr lvl="1"/>
            <a:r>
              <a:rPr lang="en-US" i="1" dirty="0"/>
              <a:t>For example, </a:t>
            </a:r>
            <a:r>
              <a:rPr lang="en-US" b="1" i="1" dirty="0">
                <a:solidFill>
                  <a:srgbClr val="669900"/>
                </a:solidFill>
              </a:rPr>
              <a:t>=SUM(A1:F1)</a:t>
            </a:r>
            <a:r>
              <a:rPr lang="en-US" i="1" dirty="0"/>
              <a:t> is the same as </a:t>
            </a:r>
            <a:r>
              <a:rPr lang="en-US" b="1" i="1" dirty="0">
                <a:solidFill>
                  <a:srgbClr val="669900"/>
                </a:solidFill>
              </a:rPr>
              <a:t>=A1+B1+C1+D1+E1+F1</a:t>
            </a:r>
          </a:p>
          <a:p>
            <a:endParaRPr lang="en-US" dirty="0"/>
          </a:p>
          <a:p>
            <a:r>
              <a:rPr lang="en-US" dirty="0"/>
              <a:t>Go to cell </a:t>
            </a:r>
            <a:r>
              <a:rPr lang="en-US" dirty="0" smtClean="0"/>
              <a:t>B10 </a:t>
            </a:r>
            <a:r>
              <a:rPr lang="en-US" dirty="0"/>
              <a:t>and type in the </a:t>
            </a:r>
            <a:br>
              <a:rPr lang="en-US" dirty="0"/>
            </a:br>
            <a:r>
              <a:rPr lang="en-US" dirty="0"/>
              <a:t>following formula:   </a:t>
            </a:r>
            <a:r>
              <a:rPr lang="en-US" b="1" dirty="0"/>
              <a:t>=</a:t>
            </a:r>
            <a:r>
              <a:rPr lang="en-US" b="1" dirty="0" smtClean="0"/>
              <a:t>SUM(B4:B9)</a:t>
            </a:r>
            <a:endParaRPr lang="en-US" b="1" dirty="0"/>
          </a:p>
          <a:p>
            <a:pPr lvl="1"/>
            <a:r>
              <a:rPr lang="en-US" dirty="0"/>
              <a:t>Or as a shortcut, press </a:t>
            </a:r>
            <a:r>
              <a:rPr lang="en-US" b="1" dirty="0" smtClean="0"/>
              <a:t>=SUM(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select the </a:t>
            </a:r>
            <a:r>
              <a:rPr lang="en-US" dirty="0"/>
              <a:t>range of cells that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should be added </a:t>
            </a:r>
            <a:r>
              <a:rPr lang="en-US" dirty="0"/>
              <a:t>together using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your </a:t>
            </a:r>
            <a:r>
              <a:rPr lang="en-US" dirty="0"/>
              <a:t>mouse.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900714"/>
            <a:ext cx="3200400" cy="288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A37B6-88D9-486A-A970-E14B90A4EE0C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 Quiz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What’s the quickest way to apply the SUM formula to </a:t>
            </a:r>
            <a:br>
              <a:rPr lang="en-US" dirty="0"/>
            </a:br>
            <a:r>
              <a:rPr lang="en-US" dirty="0"/>
              <a:t>cells </a:t>
            </a:r>
            <a:r>
              <a:rPr lang="en-US" dirty="0" smtClean="0"/>
              <a:t>C10, D10, </a:t>
            </a:r>
            <a:r>
              <a:rPr lang="en-US" dirty="0"/>
              <a:t>and </a:t>
            </a:r>
            <a:r>
              <a:rPr lang="en-US" dirty="0" smtClean="0"/>
              <a:t>E10?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Apply the SUM formula to those cells, then save your workbook.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8481464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72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001000" y="6399213"/>
            <a:ext cx="457200" cy="293687"/>
          </a:xfrm>
        </p:spPr>
        <p:txBody>
          <a:bodyPr/>
          <a:lstStyle/>
          <a:p>
            <a:fld id="{7992DDFB-8DFB-463A-B7C3-9423738CA7BA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r>
              <a:rPr lang="en-US" dirty="0"/>
              <a:t>Sorting Data</a:t>
            </a:r>
          </a:p>
        </p:txBody>
      </p:sp>
      <p:sp>
        <p:nvSpPr>
          <p:cNvPr id="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533400"/>
            <a:ext cx="8458200" cy="5592763"/>
          </a:xfrm>
        </p:spPr>
        <p:txBody>
          <a:bodyPr/>
          <a:lstStyle/>
          <a:p>
            <a:pPr marL="381000" indent="-381000"/>
            <a:r>
              <a:rPr lang="en-US" dirty="0"/>
              <a:t>Data can be sorted in ascending or descending </a:t>
            </a:r>
            <a:r>
              <a:rPr lang="en-US" dirty="0" smtClean="0"/>
              <a:t>order.</a:t>
            </a:r>
            <a:endParaRPr lang="en-US" dirty="0"/>
          </a:p>
          <a:p>
            <a:pPr marL="800100" lvl="1" indent="-342900"/>
            <a:r>
              <a:rPr lang="en-US" dirty="0"/>
              <a:t>Data is sorted alphabetically for text, or by value if a </a:t>
            </a:r>
            <a:r>
              <a:rPr lang="en-US" dirty="0" smtClean="0"/>
              <a:t>number.</a:t>
            </a:r>
            <a:endParaRPr lang="en-US" dirty="0"/>
          </a:p>
          <a:p>
            <a:pPr marL="381000" indent="-381000">
              <a:buFontTx/>
              <a:buAutoNum type="arabicPeriod"/>
            </a:pPr>
            <a:r>
              <a:rPr lang="en-US" dirty="0"/>
              <a:t>Highlight the data you’d like to </a:t>
            </a:r>
            <a:r>
              <a:rPr lang="en-US" dirty="0" smtClean="0"/>
              <a:t>sort.</a:t>
            </a:r>
            <a:endParaRPr lang="en-US" dirty="0"/>
          </a:p>
          <a:p>
            <a:pPr marL="800100" lvl="1" indent="-342900"/>
            <a:r>
              <a:rPr lang="en-US" b="1" dirty="0">
                <a:solidFill>
                  <a:srgbClr val="FF0000"/>
                </a:solidFill>
              </a:rPr>
              <a:t>* Be sure to highlight all rows to maintain referential integrity *</a:t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  <a:p>
            <a:pPr marL="381000" indent="-381000">
              <a:buFontTx/>
              <a:buAutoNum type="arabicPeriod"/>
            </a:pPr>
            <a:r>
              <a:rPr lang="en-US" dirty="0"/>
              <a:t>Select the </a:t>
            </a:r>
            <a:r>
              <a:rPr lang="en-US" b="1" dirty="0" smtClean="0"/>
              <a:t>Sort &amp; Filter</a:t>
            </a:r>
            <a:r>
              <a:rPr lang="en-US" dirty="0" smtClean="0"/>
              <a:t> button and </a:t>
            </a:r>
            <a:r>
              <a:rPr lang="en-US" dirty="0"/>
              <a:t>choose </a:t>
            </a:r>
            <a:r>
              <a:rPr lang="en-US" b="1" dirty="0" smtClean="0"/>
              <a:t>Custom Sort…</a:t>
            </a:r>
            <a:r>
              <a:rPr lang="en-US" b="1" dirty="0"/>
              <a:t/>
            </a:r>
            <a:br>
              <a:rPr lang="en-US" b="1" dirty="0"/>
            </a:br>
            <a:r>
              <a:rPr lang="en-US" sz="1000" b="1" dirty="0" smtClean="0"/>
              <a:t/>
            </a:r>
            <a:br>
              <a:rPr lang="en-US" sz="1000" b="1" dirty="0" smtClean="0"/>
            </a:br>
            <a:r>
              <a:rPr lang="en-US" sz="1000" b="1" dirty="0" smtClean="0"/>
              <a:t/>
            </a:r>
            <a:br>
              <a:rPr lang="en-US" sz="1000" b="1" dirty="0" smtClean="0"/>
            </a:br>
            <a:r>
              <a:rPr lang="en-US" sz="1000" b="1" dirty="0"/>
              <a:t/>
            </a:r>
            <a:br>
              <a:rPr lang="en-US" sz="1000" b="1" dirty="0"/>
            </a:br>
            <a:r>
              <a:rPr lang="en-US" sz="1000" b="1" dirty="0" smtClean="0"/>
              <a:t/>
            </a:r>
            <a:br>
              <a:rPr lang="en-US" sz="1000" b="1" dirty="0" smtClean="0"/>
            </a:br>
            <a:r>
              <a:rPr lang="en-US" sz="1000" b="1" dirty="0" smtClean="0"/>
              <a:t/>
            </a:r>
            <a:br>
              <a:rPr lang="en-US" sz="1000" b="1" dirty="0" smtClean="0"/>
            </a:br>
            <a:r>
              <a:rPr lang="en-US" sz="1000" b="1" dirty="0" smtClean="0"/>
              <a:t/>
            </a:r>
            <a:br>
              <a:rPr lang="en-US" sz="1000" b="1" dirty="0" smtClean="0"/>
            </a:br>
            <a:r>
              <a:rPr lang="en-US" sz="1000" b="1" dirty="0" smtClean="0"/>
              <a:t/>
            </a:r>
            <a:br>
              <a:rPr lang="en-US" sz="1000" b="1" dirty="0" smtClean="0"/>
            </a:br>
            <a:endParaRPr lang="en-US" sz="1000" b="1" dirty="0" smtClean="0"/>
          </a:p>
          <a:p>
            <a:pPr marL="381000" indent="-381000">
              <a:buFontTx/>
              <a:buAutoNum type="arabicPeriod"/>
            </a:pPr>
            <a:endParaRPr lang="en-US" sz="1000" b="1" dirty="0" smtClean="0"/>
          </a:p>
          <a:p>
            <a:pPr marL="381000" indent="-381000">
              <a:buFontTx/>
              <a:buAutoNum type="arabicPeriod"/>
            </a:pPr>
            <a:r>
              <a:rPr lang="en-US" dirty="0" smtClean="0"/>
              <a:t>A </a:t>
            </a:r>
            <a:r>
              <a:rPr lang="en-US" dirty="0"/>
              <a:t>new screen will appear.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Choose how </a:t>
            </a:r>
            <a:r>
              <a:rPr lang="en-US" dirty="0"/>
              <a:t>the data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should be sorted.</a:t>
            </a:r>
            <a:endParaRPr lang="en-US" dirty="0"/>
          </a:p>
        </p:txBody>
      </p:sp>
      <p:pic>
        <p:nvPicPr>
          <p:cNvPr id="33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971675"/>
            <a:ext cx="549592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0207" y="4724400"/>
            <a:ext cx="5361978" cy="2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4495800"/>
            <a:ext cx="1266667" cy="1371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Right Arrow 35"/>
          <p:cNvSpPr/>
          <p:nvPr/>
        </p:nvSpPr>
        <p:spPr>
          <a:xfrm>
            <a:off x="2743200" y="6462486"/>
            <a:ext cx="1066800" cy="3810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228600" y="533400"/>
            <a:ext cx="8686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7DA42-6F44-4BB0-92D7-4526661BB1CD}" type="slidenum">
              <a:rPr lang="en-US"/>
              <a:pPr/>
              <a:t>18</a:t>
            </a:fld>
            <a:endParaRPr lang="en-US" dirty="0"/>
          </a:p>
        </p:txBody>
      </p:sp>
      <p:pic>
        <p:nvPicPr>
          <p:cNvPr id="14131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67400"/>
            <a:ext cx="9144000" cy="990600"/>
          </a:xfrm>
          <a:prstGeom prst="rect">
            <a:avLst/>
          </a:prstGeom>
          <a:noFill/>
        </p:spPr>
      </p:pic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AutoFilter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791200"/>
          </a:xfrm>
        </p:spPr>
        <p:txBody>
          <a:bodyPr/>
          <a:lstStyle/>
          <a:p>
            <a:pPr marL="381000" indent="-381000">
              <a:lnSpc>
                <a:spcPct val="90000"/>
              </a:lnSpc>
            </a:pPr>
            <a:r>
              <a:rPr lang="en-US" dirty="0"/>
              <a:t>Data can be sorted manually or by using the AutoFilter tool.</a:t>
            </a:r>
          </a:p>
          <a:p>
            <a:pPr marL="381000" indent="-381000">
              <a:lnSpc>
                <a:spcPct val="90000"/>
              </a:lnSpc>
            </a:pPr>
            <a:r>
              <a:rPr lang="en-US" dirty="0"/>
              <a:t>To use the AutoFilter:</a:t>
            </a:r>
          </a:p>
          <a:p>
            <a:pPr marL="800100" lvl="1" indent="-342900">
              <a:lnSpc>
                <a:spcPct val="90000"/>
              </a:lnSpc>
              <a:buFont typeface="Arial" charset="0"/>
              <a:buAutoNum type="arabicPeriod"/>
            </a:pPr>
            <a:r>
              <a:rPr lang="en-US" dirty="0"/>
              <a:t>Make sure all of your data columns contain headers</a:t>
            </a:r>
            <a:r>
              <a:rPr lang="en-US" dirty="0" smtClean="0"/>
              <a:t>.</a:t>
            </a:r>
            <a:endParaRPr lang="en-US" i="1" dirty="0" smtClean="0"/>
          </a:p>
          <a:p>
            <a:pPr marL="800100" lvl="1" indent="-342900">
              <a:lnSpc>
                <a:spcPct val="90000"/>
              </a:lnSpc>
              <a:buFont typeface="Arial" charset="0"/>
              <a:buAutoNum type="arabicPeriod"/>
            </a:pPr>
            <a:r>
              <a:rPr lang="en-US" dirty="0" smtClean="0"/>
              <a:t>Highlight your header row. This is the row closest to the data. </a:t>
            </a:r>
            <a:br>
              <a:rPr lang="en-US" dirty="0" smtClean="0"/>
            </a:br>
            <a:r>
              <a:rPr lang="en-US" i="1" dirty="0" smtClean="0">
                <a:solidFill>
                  <a:srgbClr val="FF0000"/>
                </a:solidFill>
              </a:rPr>
              <a:t>* be sure to highlight 1 row only</a:t>
            </a:r>
          </a:p>
          <a:p>
            <a:pPr marL="800100" lvl="1" indent="-342900">
              <a:lnSpc>
                <a:spcPct val="90000"/>
              </a:lnSpc>
              <a:buFont typeface="Arial" charset="0"/>
              <a:buAutoNum type="arabicPeriod"/>
            </a:pPr>
            <a:r>
              <a:rPr lang="en-US" dirty="0" smtClean="0"/>
              <a:t>Go to the </a:t>
            </a:r>
            <a:r>
              <a:rPr lang="en-US" b="1" dirty="0" smtClean="0"/>
              <a:t>Data</a:t>
            </a:r>
            <a:r>
              <a:rPr lang="en-US" dirty="0" smtClean="0"/>
              <a:t> tab and select the </a:t>
            </a:r>
            <a:r>
              <a:rPr lang="en-US" b="1" dirty="0" smtClean="0"/>
              <a:t>Filter </a:t>
            </a:r>
            <a:r>
              <a:rPr lang="en-US" dirty="0" smtClean="0"/>
              <a:t>button.</a:t>
            </a:r>
            <a:endParaRPr lang="en-US" b="1" dirty="0"/>
          </a:p>
          <a:p>
            <a:pPr marL="381000" indent="-381000">
              <a:lnSpc>
                <a:spcPct val="90000"/>
              </a:lnSpc>
              <a:buFontTx/>
              <a:buNone/>
            </a:pPr>
            <a:endParaRPr lang="en-US" dirty="0"/>
          </a:p>
          <a:p>
            <a:pPr marL="381000" indent="-381000">
              <a:lnSpc>
                <a:spcPct val="90000"/>
              </a:lnSpc>
              <a:buFontTx/>
              <a:buNone/>
            </a:pPr>
            <a:endParaRPr lang="en-US" dirty="0"/>
          </a:p>
          <a:p>
            <a:pPr marL="381000" indent="-381000">
              <a:lnSpc>
                <a:spcPct val="90000"/>
              </a:lnSpc>
              <a:buFontTx/>
              <a:buNone/>
            </a:pPr>
            <a:endParaRPr lang="en-US" dirty="0"/>
          </a:p>
          <a:p>
            <a:pPr marL="381000" indent="-381000">
              <a:lnSpc>
                <a:spcPct val="90000"/>
              </a:lnSpc>
              <a:buFontTx/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381000" indent="-381000">
              <a:lnSpc>
                <a:spcPct val="90000"/>
              </a:lnSpc>
            </a:pPr>
            <a:r>
              <a:rPr lang="en-US" dirty="0"/>
              <a:t>New buttons will appear</a:t>
            </a:r>
            <a:br>
              <a:rPr lang="en-US" dirty="0"/>
            </a:br>
            <a:r>
              <a:rPr lang="en-US" dirty="0"/>
              <a:t>on each column header.</a:t>
            </a:r>
          </a:p>
          <a:p>
            <a:pPr marL="381000" indent="-381000">
              <a:lnSpc>
                <a:spcPct val="90000"/>
              </a:lnSpc>
            </a:pPr>
            <a:r>
              <a:rPr lang="en-US" dirty="0"/>
              <a:t>Click on one of these</a:t>
            </a:r>
            <a:br>
              <a:rPr lang="en-US" dirty="0"/>
            </a:br>
            <a:r>
              <a:rPr lang="en-US" dirty="0"/>
              <a:t>buttons to sort rows or </a:t>
            </a:r>
            <a:br>
              <a:rPr lang="en-US" dirty="0"/>
            </a:br>
            <a:r>
              <a:rPr lang="en-US" dirty="0"/>
              <a:t>filter by row value.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57675" y="2971800"/>
            <a:ext cx="4810125" cy="3818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2971800"/>
            <a:ext cx="322027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6223-993B-493D-B4CA-FBFBBB24F2AD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Freezing Panes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81000" indent="-381000"/>
            <a:r>
              <a:rPr lang="en-US" dirty="0"/>
              <a:t>A specific row or column can be locked into place so that when a user scrolls through a spreadsheet, the row/column remain in place.</a:t>
            </a:r>
          </a:p>
          <a:p>
            <a:pPr marL="381000" indent="-381000"/>
            <a:endParaRPr lang="en-US" dirty="0"/>
          </a:p>
          <a:p>
            <a:pPr marL="381000" indent="-381000"/>
            <a:r>
              <a:rPr lang="en-US" dirty="0"/>
              <a:t>To use this feature:</a:t>
            </a:r>
          </a:p>
          <a:p>
            <a:pPr marL="800100" lvl="1" indent="-342900">
              <a:buFont typeface="Arial" charset="0"/>
              <a:buAutoNum type="arabicPeriod"/>
            </a:pPr>
            <a:r>
              <a:rPr lang="en-US" dirty="0"/>
              <a:t>Select cell </a:t>
            </a:r>
            <a:r>
              <a:rPr lang="en-US" dirty="0" smtClean="0"/>
              <a:t>A4</a:t>
            </a:r>
            <a:endParaRPr lang="en-US" dirty="0"/>
          </a:p>
          <a:p>
            <a:pPr marL="800100" lvl="1" indent="-342900">
              <a:buFont typeface="Arial" charset="0"/>
              <a:buAutoNum type="arabicPeriod"/>
            </a:pPr>
            <a:r>
              <a:rPr lang="en-US" dirty="0" smtClean="0"/>
              <a:t>Go to the </a:t>
            </a:r>
            <a:r>
              <a:rPr lang="en-US" b="1" dirty="0" smtClean="0"/>
              <a:t>View </a:t>
            </a:r>
            <a:r>
              <a:rPr lang="en-US" dirty="0" smtClean="0"/>
              <a:t>tab and select</a:t>
            </a:r>
            <a:br>
              <a:rPr lang="en-US" dirty="0" smtClean="0"/>
            </a:br>
            <a:r>
              <a:rPr lang="en-US" b="1" dirty="0" smtClean="0"/>
              <a:t>Freeze Panes &gt; Freeze Panes</a:t>
            </a:r>
          </a:p>
          <a:p>
            <a:pPr marL="381000" indent="-381000"/>
            <a:endParaRPr lang="en-US" dirty="0"/>
          </a:p>
          <a:p>
            <a:pPr marL="381000" indent="-381000"/>
            <a:r>
              <a:rPr lang="en-US" dirty="0"/>
              <a:t>Use your mouse to scroll down. </a:t>
            </a:r>
            <a:br>
              <a:rPr lang="en-US" dirty="0"/>
            </a:br>
            <a:r>
              <a:rPr lang="en-US" dirty="0"/>
              <a:t>You’ll notice that rows </a:t>
            </a:r>
            <a:r>
              <a:rPr lang="en-US" dirty="0" smtClean="0"/>
              <a:t>1-3 </a:t>
            </a:r>
            <a:r>
              <a:rPr lang="en-US" dirty="0"/>
              <a:t>always</a:t>
            </a:r>
            <a:br>
              <a:rPr lang="en-US" dirty="0"/>
            </a:br>
            <a:r>
              <a:rPr lang="en-US" dirty="0"/>
              <a:t>remain in place.</a:t>
            </a:r>
          </a:p>
          <a:p>
            <a:pPr marL="800100" lvl="1" indent="-342900"/>
            <a:r>
              <a:rPr lang="en-US" dirty="0"/>
              <a:t>This is very helpful when working with sheets that contain lots of data</a:t>
            </a:r>
          </a:p>
          <a:p>
            <a:pPr marL="800100" lvl="1" indent="-342900"/>
            <a:r>
              <a:rPr lang="en-US" i="1" dirty="0"/>
              <a:t>* Note that the freeze pane option only works when viewing a workbook on a computer screen. This function does not work on printed workbooks.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828799"/>
            <a:ext cx="3810000" cy="281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310E4-95FB-4881-9B04-08D8901CB146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Understanding Order of Operations (PEMDAS)</a:t>
            </a:r>
          </a:p>
          <a:p>
            <a:endParaRPr lang="en-US" sz="1800" dirty="0"/>
          </a:p>
          <a:p>
            <a:r>
              <a:rPr lang="en-US" sz="1800" dirty="0"/>
              <a:t>Create Simple Algebraic Formulas to Add, Subtract, Multiply, and Divide</a:t>
            </a:r>
          </a:p>
          <a:p>
            <a:endParaRPr lang="en-US" sz="1800" dirty="0"/>
          </a:p>
          <a:p>
            <a:r>
              <a:rPr lang="en-US" sz="1800" dirty="0"/>
              <a:t>Use Relative and Absolute Cell References</a:t>
            </a:r>
          </a:p>
          <a:p>
            <a:endParaRPr lang="en-US" sz="1800" dirty="0"/>
          </a:p>
          <a:p>
            <a:r>
              <a:rPr lang="en-US" sz="1800" dirty="0" smtClean="0"/>
              <a:t>Sort Data</a:t>
            </a:r>
          </a:p>
          <a:p>
            <a:endParaRPr lang="en-US" sz="1800" dirty="0" smtClean="0"/>
          </a:p>
          <a:p>
            <a:r>
              <a:rPr lang="en-US" sz="1800" dirty="0" smtClean="0"/>
              <a:t>Use </a:t>
            </a:r>
            <a:r>
              <a:rPr lang="en-US" sz="1800" dirty="0"/>
              <a:t>AutoFilter</a:t>
            </a:r>
          </a:p>
          <a:p>
            <a:endParaRPr lang="en-US" sz="1800" dirty="0"/>
          </a:p>
          <a:p>
            <a:r>
              <a:rPr lang="en-US" sz="1800" dirty="0"/>
              <a:t>Freeze Panes</a:t>
            </a:r>
          </a:p>
          <a:p>
            <a:endParaRPr lang="en-US" sz="1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481F8-21FF-4D9B-82AD-72E8DEDA80CB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639762"/>
          </a:xfrm>
        </p:spPr>
        <p:txBody>
          <a:bodyPr/>
          <a:lstStyle/>
          <a:p>
            <a:r>
              <a:rPr lang="en-US" dirty="0"/>
              <a:t>Questions?</a:t>
            </a:r>
          </a:p>
        </p:txBody>
      </p:sp>
      <p:pic>
        <p:nvPicPr>
          <p:cNvPr id="139267" name="Picture 7" descr="MCj007871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0138" y="1371600"/>
            <a:ext cx="1846262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5657E-1C3B-4985-81CA-736937252F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77154" name="Picture 2" descr="http://sixtostart.com/files/xmas08/ARGs%20Christmas.0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Lets Get Started</a:t>
            </a:r>
          </a:p>
        </p:txBody>
      </p:sp>
      <p:sp>
        <p:nvSpPr>
          <p:cNvPr id="131076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Go to </a:t>
            </a:r>
            <a:r>
              <a:rPr lang="en-US" sz="1800" dirty="0">
                <a:solidFill>
                  <a:srgbClr val="0000FF"/>
                </a:solidFill>
              </a:rPr>
              <a:t>K:\Common\Jerry </a:t>
            </a:r>
            <a:r>
              <a:rPr lang="en-US" sz="1800" dirty="0" smtClean="0">
                <a:solidFill>
                  <a:srgbClr val="0000FF"/>
                </a:solidFill>
              </a:rPr>
              <a:t>Cole\Training\Excel 2 - Basic Formulas\2007</a:t>
            </a:r>
            <a:endParaRPr lang="en-US" sz="1800" dirty="0">
              <a:solidFill>
                <a:srgbClr val="0000FF"/>
              </a:solidFill>
            </a:endParaRPr>
          </a:p>
          <a:p>
            <a:r>
              <a:rPr lang="en-US" sz="1800" dirty="0"/>
              <a:t>Copy the </a:t>
            </a:r>
            <a:r>
              <a:rPr lang="en-US" sz="1800" dirty="0">
                <a:solidFill>
                  <a:srgbClr val="0000FF"/>
                </a:solidFill>
              </a:rPr>
              <a:t>P</a:t>
            </a:r>
            <a:r>
              <a:rPr lang="en-US" sz="1800" dirty="0" smtClean="0">
                <a:solidFill>
                  <a:srgbClr val="0000FF"/>
                </a:solidFill>
              </a:rPr>
              <a:t>ayroll Projection </a:t>
            </a:r>
            <a:r>
              <a:rPr lang="en-US" sz="1800" dirty="0" smtClean="0"/>
              <a:t>file </a:t>
            </a:r>
            <a:r>
              <a:rPr lang="en-US" sz="1800" dirty="0"/>
              <a:t>to your </a:t>
            </a:r>
            <a:r>
              <a:rPr lang="en-US" sz="1800" dirty="0" smtClean="0"/>
              <a:t>desktop.</a:t>
            </a: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977B9-8C67-49A9-929D-761C5C4A0603}" type="slidenum">
              <a:rPr lang="en-US"/>
              <a:pPr/>
              <a:t>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399" y="1905000"/>
            <a:ext cx="7189509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403C9-C589-412C-8183-24C8406D2DD1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Order of Operations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Which is the correct answer? </a:t>
            </a:r>
          </a:p>
          <a:p>
            <a:pPr lvl="1">
              <a:buFont typeface="Arial" charset="0"/>
              <a:buNone/>
            </a:pPr>
            <a:r>
              <a:rPr lang="en-US" dirty="0"/>
              <a:t>	</a:t>
            </a:r>
            <a:r>
              <a:rPr lang="en-US" b="1" dirty="0"/>
              <a:t>3 + 4 </a:t>
            </a:r>
            <a:r>
              <a:rPr lang="en-US" b="1" dirty="0">
                <a:cs typeface="Arial" charset="0"/>
              </a:rPr>
              <a:t>×</a:t>
            </a:r>
            <a:r>
              <a:rPr lang="en-US" b="1" dirty="0"/>
              <a:t> 2	</a:t>
            </a:r>
            <a:r>
              <a:rPr lang="en-US" dirty="0"/>
              <a:t>		</a:t>
            </a:r>
            <a:r>
              <a:rPr lang="en-US" b="1" dirty="0"/>
              <a:t>3 + 4 </a:t>
            </a:r>
            <a:r>
              <a:rPr lang="en-US" b="1" dirty="0">
                <a:cs typeface="Arial" charset="0"/>
              </a:rPr>
              <a:t>×</a:t>
            </a:r>
            <a:r>
              <a:rPr lang="en-US" b="1" dirty="0"/>
              <a:t> 2</a:t>
            </a:r>
          </a:p>
          <a:p>
            <a:pPr lvl="1">
              <a:buFont typeface="Arial" charset="0"/>
              <a:buNone/>
            </a:pPr>
            <a:r>
              <a:rPr lang="en-US" dirty="0"/>
              <a:t>	= 7 </a:t>
            </a:r>
            <a:r>
              <a:rPr lang="en-US" dirty="0">
                <a:cs typeface="Arial" charset="0"/>
              </a:rPr>
              <a:t>× 2			= 3 + 8</a:t>
            </a:r>
          </a:p>
          <a:p>
            <a:pPr lvl="1">
              <a:buFont typeface="Arial" charset="0"/>
              <a:buNone/>
            </a:pPr>
            <a:r>
              <a:rPr lang="en-US" dirty="0">
                <a:cs typeface="Arial" charset="0"/>
              </a:rPr>
              <a:t>	= 14			= 11</a:t>
            </a:r>
          </a:p>
          <a:p>
            <a:endParaRPr lang="en-US" dirty="0"/>
          </a:p>
        </p:txBody>
      </p:sp>
      <p:pic>
        <p:nvPicPr>
          <p:cNvPr id="134149" name="Picture 5" descr="confus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590800"/>
            <a:ext cx="4543425" cy="3409950"/>
          </a:xfrm>
          <a:prstGeom prst="rect">
            <a:avLst/>
          </a:prstGeom>
          <a:noFill/>
        </p:spPr>
      </p:pic>
      <p:sp>
        <p:nvSpPr>
          <p:cNvPr id="134150" name="Oval 6"/>
          <p:cNvSpPr>
            <a:spLocks noChangeArrowheads="1"/>
          </p:cNvSpPr>
          <p:nvPr/>
        </p:nvSpPr>
        <p:spPr bwMode="auto">
          <a:xfrm>
            <a:off x="1181100" y="2095500"/>
            <a:ext cx="7620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4151" name="Oval 7"/>
          <p:cNvSpPr>
            <a:spLocks noChangeArrowheads="1"/>
          </p:cNvSpPr>
          <p:nvPr/>
        </p:nvSpPr>
        <p:spPr bwMode="auto">
          <a:xfrm>
            <a:off x="4089400" y="2095500"/>
            <a:ext cx="7620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B2454-B42B-4492-930D-C677D83B7405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P.E.M.D.A.S.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PEMDAS is an acronym that defines the order of operations for evaluating mathematical expressions.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In plain English, PEMDAS tells you whether you should add before you subtract, or multiply before you divide. 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PEMDAS stands for: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1) Parentheses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2) Exponents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3) Multiplication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4) Division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5) Addition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6) Subtraction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To help you remember the acronym, remember this mnemonic:</a:t>
            </a:r>
          </a:p>
          <a:p>
            <a:pPr lvl="1">
              <a:lnSpc>
                <a:spcPct val="90000"/>
              </a:lnSpc>
            </a:pPr>
            <a:r>
              <a:rPr lang="en-US" u="sng" dirty="0"/>
              <a:t>P</a:t>
            </a:r>
            <a:r>
              <a:rPr lang="en-US" dirty="0"/>
              <a:t>lease </a:t>
            </a:r>
            <a:r>
              <a:rPr lang="en-US" u="sng" dirty="0"/>
              <a:t>E</a:t>
            </a:r>
            <a:r>
              <a:rPr lang="en-US" dirty="0"/>
              <a:t>xcuse </a:t>
            </a:r>
            <a:r>
              <a:rPr lang="en-US" u="sng" dirty="0"/>
              <a:t>M</a:t>
            </a:r>
            <a:r>
              <a:rPr lang="en-US" dirty="0"/>
              <a:t>y </a:t>
            </a:r>
            <a:r>
              <a:rPr lang="en-US" u="sng" dirty="0"/>
              <a:t>D</a:t>
            </a:r>
            <a:r>
              <a:rPr lang="en-US" dirty="0"/>
              <a:t>ear </a:t>
            </a:r>
            <a:r>
              <a:rPr lang="en-US" u="sng" dirty="0"/>
              <a:t>A</a:t>
            </a:r>
            <a:r>
              <a:rPr lang="en-US" dirty="0"/>
              <a:t>unt </a:t>
            </a:r>
            <a:r>
              <a:rPr lang="en-US" u="sng" dirty="0"/>
              <a:t>S</a:t>
            </a:r>
            <a:r>
              <a:rPr lang="en-US" dirty="0"/>
              <a:t>ally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11EDE-8186-43F8-B0E6-0081F27A26BE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Formulas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r>
              <a:rPr lang="en-US" dirty="0"/>
              <a:t>A formula can be created in two possible fields:</a:t>
            </a:r>
          </a:p>
          <a:p>
            <a:pPr lvl="1"/>
            <a:r>
              <a:rPr lang="en-US" dirty="0"/>
              <a:t>Formula Bar</a:t>
            </a:r>
          </a:p>
          <a:p>
            <a:pPr lvl="1"/>
            <a:r>
              <a:rPr lang="en-US" dirty="0"/>
              <a:t>Active Cell</a:t>
            </a:r>
          </a:p>
          <a:p>
            <a:r>
              <a:rPr lang="en-US" dirty="0"/>
              <a:t>To create a formula, select the cell that you’d like to enter the formula into. </a:t>
            </a:r>
          </a:p>
          <a:p>
            <a:r>
              <a:rPr lang="en-US" dirty="0"/>
              <a:t>Next, enter a formula</a:t>
            </a:r>
          </a:p>
          <a:p>
            <a:pPr lvl="1"/>
            <a:r>
              <a:rPr lang="en-US" dirty="0"/>
              <a:t>A formula always starts with an </a:t>
            </a:r>
            <a:r>
              <a:rPr lang="en-US" b="1" dirty="0"/>
              <a:t>=</a:t>
            </a:r>
            <a:r>
              <a:rPr lang="en-US" dirty="0"/>
              <a:t> sign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352800"/>
            <a:ext cx="3886200" cy="332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B1221-5F4F-46A4-A122-5F69E951F7B4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Formulas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12800"/>
            <a:ext cx="8229600" cy="5486400"/>
          </a:xfrm>
        </p:spPr>
        <p:txBody>
          <a:bodyPr/>
          <a:lstStyle/>
          <a:p>
            <a:r>
              <a:rPr lang="en-US" dirty="0"/>
              <a:t>Formulas can be used to make calculations between cells:</a:t>
            </a:r>
          </a:p>
          <a:p>
            <a:pPr lvl="1"/>
            <a:r>
              <a:rPr lang="en-US" dirty="0"/>
              <a:t>Addition:	=A1+B1</a:t>
            </a:r>
          </a:p>
          <a:p>
            <a:pPr lvl="1"/>
            <a:r>
              <a:rPr lang="en-US" dirty="0"/>
              <a:t>Subtraction: =A1-B1</a:t>
            </a:r>
          </a:p>
          <a:p>
            <a:pPr lvl="1"/>
            <a:r>
              <a:rPr lang="en-US" dirty="0"/>
              <a:t>Multiplication: =A1*B1</a:t>
            </a:r>
          </a:p>
          <a:p>
            <a:pPr lvl="1"/>
            <a:r>
              <a:rPr lang="en-US" dirty="0"/>
              <a:t>Division:	=A1/B1</a:t>
            </a:r>
          </a:p>
          <a:p>
            <a:endParaRPr lang="en-US" dirty="0"/>
          </a:p>
          <a:p>
            <a:r>
              <a:rPr lang="en-US" dirty="0"/>
              <a:t>Formulas can also be used to make calculations between cells and fixed values:</a:t>
            </a:r>
          </a:p>
          <a:p>
            <a:pPr lvl="1"/>
            <a:r>
              <a:rPr lang="en-US" dirty="0"/>
              <a:t>Addition:	=A1+100</a:t>
            </a:r>
          </a:p>
          <a:p>
            <a:pPr lvl="1"/>
            <a:r>
              <a:rPr lang="en-US" dirty="0"/>
              <a:t>Subtraction: =A1-5</a:t>
            </a:r>
          </a:p>
          <a:p>
            <a:pPr lvl="1"/>
            <a:r>
              <a:rPr lang="en-US" dirty="0"/>
              <a:t>Multiplication: =A1*0.314</a:t>
            </a:r>
          </a:p>
          <a:p>
            <a:pPr lvl="1"/>
            <a:r>
              <a:rPr lang="en-US" dirty="0"/>
              <a:t>Division:	=A1/2</a:t>
            </a:r>
          </a:p>
          <a:p>
            <a:endParaRPr lang="en-US" dirty="0"/>
          </a:p>
          <a:p>
            <a:r>
              <a:rPr lang="en-US" dirty="0"/>
              <a:t>Order of Operations</a:t>
            </a:r>
          </a:p>
          <a:p>
            <a:pPr lvl="1"/>
            <a:r>
              <a:rPr lang="en-US" dirty="0"/>
              <a:t>When in doubt of your order of operations, add parenthesis:</a:t>
            </a:r>
          </a:p>
          <a:p>
            <a:pPr lvl="2"/>
            <a:r>
              <a:rPr lang="en-US" dirty="0"/>
              <a:t>Example: =(3+4)*2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6CF6-8F30-42AE-B9CF-FA3C0B7D5F9D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Formulas – Adding Cells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382000" cy="5059363"/>
          </a:xfrm>
        </p:spPr>
        <p:txBody>
          <a:bodyPr/>
          <a:lstStyle/>
          <a:p>
            <a:r>
              <a:rPr lang="en-US" dirty="0"/>
              <a:t>To begin, click the </a:t>
            </a:r>
            <a:r>
              <a:rPr lang="en-US" b="1" dirty="0"/>
              <a:t>Payroll Projection</a:t>
            </a:r>
            <a:r>
              <a:rPr lang="en-US" dirty="0"/>
              <a:t> icon in </a:t>
            </a:r>
            <a:br>
              <a:rPr lang="en-US" dirty="0"/>
            </a:br>
            <a:r>
              <a:rPr lang="en-US" dirty="0"/>
              <a:t>your </a:t>
            </a:r>
            <a:r>
              <a:rPr lang="en-US" i="1" dirty="0"/>
              <a:t>Excel 2 - Basic Formulas </a:t>
            </a:r>
            <a:r>
              <a:rPr lang="en-US" dirty="0"/>
              <a:t>folder:</a:t>
            </a:r>
          </a:p>
          <a:p>
            <a:endParaRPr lang="en-US" sz="1400" dirty="0"/>
          </a:p>
          <a:p>
            <a:r>
              <a:rPr lang="en-US" dirty="0"/>
              <a:t>Go to cell </a:t>
            </a:r>
            <a:r>
              <a:rPr lang="en-US" dirty="0" smtClean="0"/>
              <a:t>D4 </a:t>
            </a:r>
            <a:r>
              <a:rPr lang="en-US" dirty="0"/>
              <a:t>and type in the following formula:   </a:t>
            </a:r>
            <a:r>
              <a:rPr lang="en-US" b="1" dirty="0"/>
              <a:t>=</a:t>
            </a:r>
            <a:r>
              <a:rPr lang="en-US" b="1" dirty="0" smtClean="0"/>
              <a:t>B4+C4</a:t>
            </a:r>
            <a:endParaRPr lang="en-US" b="1" dirty="0"/>
          </a:p>
          <a:p>
            <a:r>
              <a:rPr lang="en-US" dirty="0"/>
              <a:t>The formula can be entered into the formula bar or into the cell.</a:t>
            </a:r>
          </a:p>
          <a:p>
            <a:r>
              <a:rPr lang="en-US" dirty="0"/>
              <a:t>Press </a:t>
            </a:r>
            <a:r>
              <a:rPr lang="en-US" i="1" dirty="0"/>
              <a:t>Enter</a:t>
            </a:r>
            <a:r>
              <a:rPr lang="en-US" dirty="0"/>
              <a:t> when you’re finished. $24,500 will now appear in cell </a:t>
            </a:r>
            <a:r>
              <a:rPr lang="en-US" dirty="0" smtClean="0"/>
              <a:t>D4</a:t>
            </a:r>
            <a:endParaRPr lang="en-US" dirty="0"/>
          </a:p>
        </p:txBody>
      </p:sp>
      <p:pic>
        <p:nvPicPr>
          <p:cNvPr id="14336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990600"/>
            <a:ext cx="960438" cy="989013"/>
          </a:xfrm>
          <a:prstGeom prst="rect">
            <a:avLst/>
          </a:prstGeom>
          <a:noFill/>
        </p:spPr>
      </p:pic>
      <p:sp>
        <p:nvSpPr>
          <p:cNvPr id="143366" name="AutoShape 6"/>
          <p:cNvSpPr>
            <a:spLocks noChangeArrowheads="1"/>
          </p:cNvSpPr>
          <p:nvPr/>
        </p:nvSpPr>
        <p:spPr bwMode="auto">
          <a:xfrm>
            <a:off x="5207000" y="1435100"/>
            <a:ext cx="1676400" cy="304800"/>
          </a:xfrm>
          <a:prstGeom prst="rightArrow">
            <a:avLst>
              <a:gd name="adj1" fmla="val 50000"/>
              <a:gd name="adj2" fmla="val 137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124200"/>
            <a:ext cx="718026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066800"/>
            <a:ext cx="3429000" cy="1469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73A518-BFD8-41C2-8821-E00BC5793449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Formulas – Using the Fill Handle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 the bottom right-hand corner of </a:t>
            </a:r>
            <a:br>
              <a:rPr lang="en-US" dirty="0"/>
            </a:br>
            <a:r>
              <a:rPr lang="en-US" dirty="0"/>
              <a:t>every selected cell is a tiny black </a:t>
            </a:r>
            <a:br>
              <a:rPr lang="en-US" dirty="0"/>
            </a:br>
            <a:r>
              <a:rPr lang="en-US" dirty="0"/>
              <a:t>square called the </a:t>
            </a:r>
            <a:r>
              <a:rPr lang="en-US" i="1" dirty="0"/>
              <a:t>fill handle</a:t>
            </a:r>
            <a:endParaRPr lang="en-US" dirty="0"/>
          </a:p>
          <a:p>
            <a:r>
              <a:rPr lang="en-US" dirty="0"/>
              <a:t>The fill handle can be used to</a:t>
            </a:r>
            <a:br>
              <a:rPr lang="en-US" dirty="0"/>
            </a:br>
            <a:r>
              <a:rPr lang="en-US" dirty="0"/>
              <a:t>automatically copy and modify your formula into adjoining cells</a:t>
            </a:r>
          </a:p>
          <a:p>
            <a:r>
              <a:rPr lang="en-US" dirty="0"/>
              <a:t>To do this, left-click on the fill handle in cell </a:t>
            </a:r>
            <a:r>
              <a:rPr lang="en-US" dirty="0" smtClean="0"/>
              <a:t>D4 </a:t>
            </a:r>
            <a:r>
              <a:rPr lang="en-US" dirty="0"/>
              <a:t>and drag to cell </a:t>
            </a:r>
            <a:r>
              <a:rPr lang="en-US" dirty="0" smtClean="0"/>
              <a:t>D9</a:t>
            </a:r>
            <a:endParaRPr lang="en-US" dirty="0"/>
          </a:p>
          <a:p>
            <a:r>
              <a:rPr lang="en-US" dirty="0"/>
              <a:t>As you can see, Excel added cells </a:t>
            </a:r>
            <a:r>
              <a:rPr lang="en-US" dirty="0" smtClean="0"/>
              <a:t>B5+C5, B6+C6, </a:t>
            </a:r>
            <a:r>
              <a:rPr lang="en-US" dirty="0"/>
              <a:t>etc.</a:t>
            </a:r>
          </a:p>
        </p:txBody>
      </p:sp>
      <p:sp>
        <p:nvSpPr>
          <p:cNvPr id="144393" name="AutoShape 9"/>
          <p:cNvSpPr>
            <a:spLocks noChangeArrowheads="1"/>
          </p:cNvSpPr>
          <p:nvPr/>
        </p:nvSpPr>
        <p:spPr bwMode="auto">
          <a:xfrm>
            <a:off x="5638800" y="5257800"/>
            <a:ext cx="2667000" cy="762000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3505200"/>
            <a:ext cx="3456609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518808"/>
            <a:ext cx="542925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BS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505050"/>
      </a:lt2>
      <a:accent1>
        <a:srgbClr val="CC0000"/>
      </a:accent1>
      <a:accent2>
        <a:srgbClr val="007CC2"/>
      </a:accent2>
      <a:accent3>
        <a:srgbClr val="FFFFFF"/>
      </a:accent3>
      <a:accent4>
        <a:srgbClr val="000000"/>
      </a:accent4>
      <a:accent5>
        <a:srgbClr val="E2AAAA"/>
      </a:accent5>
      <a:accent6>
        <a:srgbClr val="0070B0"/>
      </a:accent6>
      <a:hlink>
        <a:srgbClr val="585858"/>
      </a:hlink>
      <a:folHlink>
        <a:srgbClr val="5FA8D1"/>
      </a:folHlink>
    </a:clrScheme>
    <a:fontScheme name="ABS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BS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 Template 13">
        <a:dk1>
          <a:srgbClr val="000000"/>
        </a:dk1>
        <a:lt1>
          <a:srgbClr val="FFFFFF"/>
        </a:lt1>
        <a:dk2>
          <a:srgbClr val="000000"/>
        </a:dk2>
        <a:lt2>
          <a:srgbClr val="505050"/>
        </a:lt2>
        <a:accent1>
          <a:srgbClr val="007CC2"/>
        </a:accent1>
        <a:accent2>
          <a:srgbClr val="585858"/>
        </a:accent2>
        <a:accent3>
          <a:srgbClr val="FFFFFF"/>
        </a:accent3>
        <a:accent4>
          <a:srgbClr val="000000"/>
        </a:accent4>
        <a:accent5>
          <a:srgbClr val="AABFDD"/>
        </a:accent5>
        <a:accent6>
          <a:srgbClr val="4F4F4F"/>
        </a:accent6>
        <a:hlink>
          <a:srgbClr val="009999"/>
        </a:hlink>
        <a:folHlink>
          <a:srgbClr val="58585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 Template 14">
        <a:dk1>
          <a:srgbClr val="000000"/>
        </a:dk1>
        <a:lt1>
          <a:srgbClr val="FFFFFF"/>
        </a:lt1>
        <a:dk2>
          <a:srgbClr val="000000"/>
        </a:dk2>
        <a:lt2>
          <a:srgbClr val="505050"/>
        </a:lt2>
        <a:accent1>
          <a:srgbClr val="007CC2"/>
        </a:accent1>
        <a:accent2>
          <a:srgbClr val="4BBFFF"/>
        </a:accent2>
        <a:accent3>
          <a:srgbClr val="FFFFFF"/>
        </a:accent3>
        <a:accent4>
          <a:srgbClr val="000000"/>
        </a:accent4>
        <a:accent5>
          <a:srgbClr val="AABFDD"/>
        </a:accent5>
        <a:accent6>
          <a:srgbClr val="43ADE7"/>
        </a:accent6>
        <a:hlink>
          <a:srgbClr val="004870"/>
        </a:hlink>
        <a:folHlink>
          <a:srgbClr val="58585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 Template 15">
        <a:dk1>
          <a:srgbClr val="000000"/>
        </a:dk1>
        <a:lt1>
          <a:srgbClr val="FFFFFF"/>
        </a:lt1>
        <a:dk2>
          <a:srgbClr val="000000"/>
        </a:dk2>
        <a:lt2>
          <a:srgbClr val="505050"/>
        </a:lt2>
        <a:accent1>
          <a:srgbClr val="007CC2"/>
        </a:accent1>
        <a:accent2>
          <a:srgbClr val="005383"/>
        </a:accent2>
        <a:accent3>
          <a:srgbClr val="FFFFFF"/>
        </a:accent3>
        <a:accent4>
          <a:srgbClr val="000000"/>
        </a:accent4>
        <a:accent5>
          <a:srgbClr val="AABFDD"/>
        </a:accent5>
        <a:accent6>
          <a:srgbClr val="004A76"/>
        </a:accent6>
        <a:hlink>
          <a:srgbClr val="5FA8D1"/>
        </a:hlink>
        <a:folHlink>
          <a:srgbClr val="E84B2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 Template 16">
        <a:dk1>
          <a:srgbClr val="000000"/>
        </a:dk1>
        <a:lt1>
          <a:srgbClr val="FFFFFF"/>
        </a:lt1>
        <a:dk2>
          <a:srgbClr val="000000"/>
        </a:dk2>
        <a:lt2>
          <a:srgbClr val="505050"/>
        </a:lt2>
        <a:accent1>
          <a:srgbClr val="007CC2"/>
        </a:accent1>
        <a:accent2>
          <a:srgbClr val="E84B2C"/>
        </a:accent2>
        <a:accent3>
          <a:srgbClr val="FFFFFF"/>
        </a:accent3>
        <a:accent4>
          <a:srgbClr val="000000"/>
        </a:accent4>
        <a:accent5>
          <a:srgbClr val="AABFDD"/>
        </a:accent5>
        <a:accent6>
          <a:srgbClr val="D24327"/>
        </a:accent6>
        <a:hlink>
          <a:srgbClr val="005383"/>
        </a:hlink>
        <a:folHlink>
          <a:srgbClr val="5FA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Republic Media PPT Template</Template>
  <TotalTime>1235</TotalTime>
  <Words>761</Words>
  <Application>Microsoft Office PowerPoint</Application>
  <PresentationFormat>On-screen Show (4:3)</PresentationFormat>
  <Paragraphs>169</Paragraphs>
  <Slides>21</Slides>
  <Notes>5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ABS Template</vt:lpstr>
      <vt:lpstr>Slide 1</vt:lpstr>
      <vt:lpstr>Overview</vt:lpstr>
      <vt:lpstr>Lets Get Started</vt:lpstr>
      <vt:lpstr>Order of Operations</vt:lpstr>
      <vt:lpstr>P.E.M.D.A.S.</vt:lpstr>
      <vt:lpstr>Creating Formulas</vt:lpstr>
      <vt:lpstr>Common Formulas</vt:lpstr>
      <vt:lpstr>Creating Formulas – Adding Cells</vt:lpstr>
      <vt:lpstr>Creating Formulas – Using the Fill Handle</vt:lpstr>
      <vt:lpstr>Creating Formulas – Multiplying Cells</vt:lpstr>
      <vt:lpstr>What Happened?</vt:lpstr>
      <vt:lpstr>Break?</vt:lpstr>
      <vt:lpstr>Using Relative and Absolute Cell References</vt:lpstr>
      <vt:lpstr>Using an Absolute Cell Reference</vt:lpstr>
      <vt:lpstr>Using SUM</vt:lpstr>
      <vt:lpstr>Pop Quiz</vt:lpstr>
      <vt:lpstr>Sorting Data</vt:lpstr>
      <vt:lpstr>Using the AutoFilter</vt:lpstr>
      <vt:lpstr>Freezing Panes</vt:lpstr>
      <vt:lpstr>Questions?</vt:lpstr>
      <vt:lpstr>Slide 21</vt:lpstr>
    </vt:vector>
  </TitlesOfParts>
  <Company>PNI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Excel 2 - Basic Formulas</dc:title>
  <dc:subject>For Excel PC Version 2007 and Mac Version 2008</dc:subject>
  <dc:creator>Jerry R Cole | jcole@republicmedia.com</dc:creator>
  <cp:lastModifiedBy>Jerry R Cole</cp:lastModifiedBy>
  <cp:revision>225</cp:revision>
  <dcterms:created xsi:type="dcterms:W3CDTF">2009-03-03T22:02:47Z</dcterms:created>
  <dcterms:modified xsi:type="dcterms:W3CDTF">2010-06-15T18:15:34Z</dcterms:modified>
</cp:coreProperties>
</file>